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Override3.xml" ContentType="application/vnd.openxmlformats-officedocument.themeOverride+xml"/>
  <Override PartName="/ppt/theme/themeOverride4.xml" ContentType="application/vnd.openxmlformats-officedocument.themeOverr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9" r:id="rId1"/>
  </p:sldMasterIdLst>
  <p:notesMasterIdLst>
    <p:notesMasterId r:id="rId3"/>
  </p:notesMasterIdLst>
  <p:handoutMasterIdLst>
    <p:handoutMasterId r:id="rId4"/>
  </p:handoutMasterIdLst>
  <p:sldIdLst>
    <p:sldId id="348" r:id="rId2"/>
  </p:sldIdLst>
  <p:sldSz cx="9144000" cy="6858000" type="screen4x3"/>
  <p:notesSz cx="7099300" cy="10236200"/>
  <p:defaultTextStyle>
    <a:defPPr>
      <a:defRPr lang="en-GB"/>
    </a:defPPr>
    <a:lvl1pPr algn="l" rtl="0" fontAlgn="base">
      <a:spcBef>
        <a:spcPct val="0"/>
      </a:spcBef>
      <a:spcAft>
        <a:spcPct val="0"/>
      </a:spcAft>
      <a:defRPr sz="900" i="1" kern="1200">
        <a:solidFill>
          <a:schemeClr val="bg1"/>
        </a:solidFill>
        <a:latin typeface="Arial" pitchFamily="34" charset="0"/>
        <a:ea typeface="+mn-ea"/>
        <a:cs typeface="Arial" pitchFamily="34" charset="0"/>
      </a:defRPr>
    </a:lvl1pPr>
    <a:lvl2pPr marL="457200" algn="l" rtl="0" fontAlgn="base">
      <a:spcBef>
        <a:spcPct val="0"/>
      </a:spcBef>
      <a:spcAft>
        <a:spcPct val="0"/>
      </a:spcAft>
      <a:defRPr sz="900" i="1" kern="1200">
        <a:solidFill>
          <a:schemeClr val="bg1"/>
        </a:solidFill>
        <a:latin typeface="Arial" pitchFamily="34" charset="0"/>
        <a:ea typeface="+mn-ea"/>
        <a:cs typeface="Arial" pitchFamily="34" charset="0"/>
      </a:defRPr>
    </a:lvl2pPr>
    <a:lvl3pPr marL="914400" algn="l" rtl="0" fontAlgn="base">
      <a:spcBef>
        <a:spcPct val="0"/>
      </a:spcBef>
      <a:spcAft>
        <a:spcPct val="0"/>
      </a:spcAft>
      <a:defRPr sz="900" i="1" kern="1200">
        <a:solidFill>
          <a:schemeClr val="bg1"/>
        </a:solidFill>
        <a:latin typeface="Arial" pitchFamily="34" charset="0"/>
        <a:ea typeface="+mn-ea"/>
        <a:cs typeface="Arial" pitchFamily="34" charset="0"/>
      </a:defRPr>
    </a:lvl3pPr>
    <a:lvl4pPr marL="1371600" algn="l" rtl="0" fontAlgn="base">
      <a:spcBef>
        <a:spcPct val="0"/>
      </a:spcBef>
      <a:spcAft>
        <a:spcPct val="0"/>
      </a:spcAft>
      <a:defRPr sz="900" i="1" kern="1200">
        <a:solidFill>
          <a:schemeClr val="bg1"/>
        </a:solidFill>
        <a:latin typeface="Arial" pitchFamily="34" charset="0"/>
        <a:ea typeface="+mn-ea"/>
        <a:cs typeface="Arial" pitchFamily="34" charset="0"/>
      </a:defRPr>
    </a:lvl4pPr>
    <a:lvl5pPr marL="1828800" algn="l" rtl="0" fontAlgn="base">
      <a:spcBef>
        <a:spcPct val="0"/>
      </a:spcBef>
      <a:spcAft>
        <a:spcPct val="0"/>
      </a:spcAft>
      <a:defRPr sz="900" i="1" kern="1200">
        <a:solidFill>
          <a:schemeClr val="bg1"/>
        </a:solidFill>
        <a:latin typeface="Arial" pitchFamily="34" charset="0"/>
        <a:ea typeface="+mn-ea"/>
        <a:cs typeface="Arial" pitchFamily="34" charset="0"/>
      </a:defRPr>
    </a:lvl5pPr>
    <a:lvl6pPr marL="2286000" algn="l" defTabSz="914400" rtl="0" eaLnBrk="1" latinLnBrk="0" hangingPunct="1">
      <a:defRPr sz="900" i="1" kern="1200">
        <a:solidFill>
          <a:schemeClr val="bg1"/>
        </a:solidFill>
        <a:latin typeface="Arial" pitchFamily="34" charset="0"/>
        <a:ea typeface="+mn-ea"/>
        <a:cs typeface="Arial" pitchFamily="34" charset="0"/>
      </a:defRPr>
    </a:lvl6pPr>
    <a:lvl7pPr marL="2743200" algn="l" defTabSz="914400" rtl="0" eaLnBrk="1" latinLnBrk="0" hangingPunct="1">
      <a:defRPr sz="900" i="1" kern="1200">
        <a:solidFill>
          <a:schemeClr val="bg1"/>
        </a:solidFill>
        <a:latin typeface="Arial" pitchFamily="34" charset="0"/>
        <a:ea typeface="+mn-ea"/>
        <a:cs typeface="Arial" pitchFamily="34" charset="0"/>
      </a:defRPr>
    </a:lvl7pPr>
    <a:lvl8pPr marL="3200400" algn="l" defTabSz="914400" rtl="0" eaLnBrk="1" latinLnBrk="0" hangingPunct="1">
      <a:defRPr sz="900" i="1" kern="1200">
        <a:solidFill>
          <a:schemeClr val="bg1"/>
        </a:solidFill>
        <a:latin typeface="Arial" pitchFamily="34" charset="0"/>
        <a:ea typeface="+mn-ea"/>
        <a:cs typeface="Arial" pitchFamily="34" charset="0"/>
      </a:defRPr>
    </a:lvl8pPr>
    <a:lvl9pPr marL="3657600" algn="l" defTabSz="914400" rtl="0" eaLnBrk="1" latinLnBrk="0" hangingPunct="1">
      <a:defRPr sz="900" i="1" kern="1200">
        <a:solidFill>
          <a:schemeClr val="bg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6894B2"/>
    <a:srgbClr val="505050"/>
    <a:srgbClr val="00A300"/>
    <a:srgbClr val="743063"/>
    <a:srgbClr val="FFA300"/>
    <a:srgbClr val="FF0000"/>
    <a:srgbClr val="004990"/>
    <a:srgbClr val="A7A9A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885" autoAdjust="0"/>
    <p:restoredTop sz="54233" autoAdjust="0"/>
  </p:normalViewPr>
  <p:slideViewPr>
    <p:cSldViewPr snapToGrid="0">
      <p:cViewPr>
        <p:scale>
          <a:sx n="79" d="100"/>
          <a:sy n="79" d="100"/>
        </p:scale>
        <p:origin x="-365" y="24"/>
      </p:cViewPr>
      <p:guideLst>
        <p:guide orient="horz" pos="2803"/>
        <p:guide orient="horz" pos="929"/>
        <p:guide orient="horz" pos="3061"/>
        <p:guide orient="horz" pos="1278"/>
        <p:guide orient="horz" pos="1323"/>
        <p:guide orient="horz" pos="2857"/>
        <p:guide orient="horz" pos="3050"/>
        <p:guide pos="1378"/>
        <p:guide pos="429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p:scale>
          <a:sx n="100" d="100"/>
          <a:sy n="100" d="100"/>
        </p:scale>
        <p:origin x="-1482" y="1500"/>
      </p:cViewPr>
      <p:guideLst>
        <p:guide orient="horz" pos="3224"/>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3073400" cy="512763"/>
          </a:xfrm>
          <a:prstGeom prst="rect">
            <a:avLst/>
          </a:prstGeom>
          <a:noFill/>
          <a:ln w="9525">
            <a:noFill/>
            <a:miter lim="800000"/>
            <a:headEnd/>
            <a:tailEnd/>
          </a:ln>
          <a:effectLst/>
        </p:spPr>
        <p:txBody>
          <a:bodyPr vert="horz" wrap="square" lIns="94549" tIns="47274" rIns="94549" bIns="47274" numCol="1" anchor="t" anchorCtr="0" compatLnSpc="1">
            <a:prstTxWarp prst="textNoShape">
              <a:avLst/>
            </a:prstTxWarp>
          </a:bodyPr>
          <a:lstStyle>
            <a:lvl1pPr defTabSz="946150">
              <a:defRPr sz="1200" i="0">
                <a:latin typeface="Arial" charset="0"/>
                <a:cs typeface="+mn-cs"/>
              </a:defRPr>
            </a:lvl1pPr>
          </a:lstStyle>
          <a:p>
            <a:pPr>
              <a:defRPr/>
            </a:pPr>
            <a:endParaRPr lang="en-GB"/>
          </a:p>
        </p:txBody>
      </p:sp>
      <p:sp>
        <p:nvSpPr>
          <p:cNvPr id="10243" name="Rectangle 3"/>
          <p:cNvSpPr>
            <a:spLocks noGrp="1" noChangeArrowheads="1"/>
          </p:cNvSpPr>
          <p:nvPr>
            <p:ph type="dt" sz="quarter" idx="1"/>
          </p:nvPr>
        </p:nvSpPr>
        <p:spPr bwMode="auto">
          <a:xfrm>
            <a:off x="4025900" y="0"/>
            <a:ext cx="3073400" cy="512763"/>
          </a:xfrm>
          <a:prstGeom prst="rect">
            <a:avLst/>
          </a:prstGeom>
          <a:noFill/>
          <a:ln w="9525">
            <a:noFill/>
            <a:miter lim="800000"/>
            <a:headEnd/>
            <a:tailEnd/>
          </a:ln>
          <a:effectLst/>
        </p:spPr>
        <p:txBody>
          <a:bodyPr vert="horz" wrap="square" lIns="94549" tIns="47274" rIns="94549" bIns="47274" numCol="1" anchor="t" anchorCtr="0" compatLnSpc="1">
            <a:prstTxWarp prst="textNoShape">
              <a:avLst/>
            </a:prstTxWarp>
          </a:bodyPr>
          <a:lstStyle>
            <a:lvl1pPr algn="r" defTabSz="946150">
              <a:defRPr sz="1200" i="0">
                <a:latin typeface="Arial" charset="0"/>
                <a:cs typeface="+mn-cs"/>
              </a:defRPr>
            </a:lvl1pPr>
          </a:lstStyle>
          <a:p>
            <a:pPr>
              <a:defRPr/>
            </a:pPr>
            <a:endParaRPr lang="en-GB"/>
          </a:p>
        </p:txBody>
      </p:sp>
      <p:sp>
        <p:nvSpPr>
          <p:cNvPr id="10244" name="Rectangle 4"/>
          <p:cNvSpPr>
            <a:spLocks noGrp="1" noChangeArrowheads="1"/>
          </p:cNvSpPr>
          <p:nvPr>
            <p:ph type="ftr" sz="quarter" idx="2"/>
          </p:nvPr>
        </p:nvSpPr>
        <p:spPr bwMode="auto">
          <a:xfrm>
            <a:off x="0" y="9723438"/>
            <a:ext cx="3073400" cy="512762"/>
          </a:xfrm>
          <a:prstGeom prst="rect">
            <a:avLst/>
          </a:prstGeom>
          <a:noFill/>
          <a:ln w="9525">
            <a:noFill/>
            <a:miter lim="800000"/>
            <a:headEnd/>
            <a:tailEnd/>
          </a:ln>
          <a:effectLst/>
        </p:spPr>
        <p:txBody>
          <a:bodyPr vert="horz" wrap="square" lIns="94549" tIns="47274" rIns="94549" bIns="47274" numCol="1" anchor="b" anchorCtr="0" compatLnSpc="1">
            <a:prstTxWarp prst="textNoShape">
              <a:avLst/>
            </a:prstTxWarp>
          </a:bodyPr>
          <a:lstStyle>
            <a:lvl1pPr defTabSz="946150">
              <a:defRPr sz="1200" i="0">
                <a:latin typeface="Arial" charset="0"/>
                <a:cs typeface="+mn-cs"/>
              </a:defRPr>
            </a:lvl1pPr>
          </a:lstStyle>
          <a:p>
            <a:pPr>
              <a:defRPr/>
            </a:pPr>
            <a:endParaRPr lang="en-GB"/>
          </a:p>
        </p:txBody>
      </p:sp>
      <p:sp>
        <p:nvSpPr>
          <p:cNvPr id="10245" name="Rectangle 5"/>
          <p:cNvSpPr>
            <a:spLocks noGrp="1" noChangeArrowheads="1"/>
          </p:cNvSpPr>
          <p:nvPr>
            <p:ph type="sldNum" sz="quarter" idx="3"/>
          </p:nvPr>
        </p:nvSpPr>
        <p:spPr bwMode="auto">
          <a:xfrm>
            <a:off x="4025900" y="9723438"/>
            <a:ext cx="3073400" cy="512762"/>
          </a:xfrm>
          <a:prstGeom prst="rect">
            <a:avLst/>
          </a:prstGeom>
          <a:noFill/>
          <a:ln w="9525">
            <a:noFill/>
            <a:miter lim="800000"/>
            <a:headEnd/>
            <a:tailEnd/>
          </a:ln>
          <a:effectLst/>
        </p:spPr>
        <p:txBody>
          <a:bodyPr vert="horz" wrap="square" lIns="94549" tIns="47274" rIns="94549" bIns="47274" numCol="1" anchor="b" anchorCtr="0" compatLnSpc="1">
            <a:prstTxWarp prst="textNoShape">
              <a:avLst/>
            </a:prstTxWarp>
          </a:bodyPr>
          <a:lstStyle>
            <a:lvl1pPr algn="r" defTabSz="946150">
              <a:defRPr sz="1200" i="0">
                <a:latin typeface="Arial" charset="0"/>
                <a:cs typeface="+mn-cs"/>
              </a:defRPr>
            </a:lvl1pPr>
          </a:lstStyle>
          <a:p>
            <a:pPr>
              <a:defRPr/>
            </a:pPr>
            <a:fld id="{BCBF7C8D-0782-4716-AAE9-BA016F640782}" type="slidenum">
              <a:rPr lang="en-GB"/>
              <a:pPr>
                <a:defRPr/>
              </a:pPr>
              <a:t>‹#›</a:t>
            </a:fld>
            <a:endParaRPr lang="en-GB"/>
          </a:p>
        </p:txBody>
      </p:sp>
    </p:spTree>
    <p:extLst>
      <p:ext uri="{BB962C8B-B14F-4D97-AF65-F5344CB8AC3E}">
        <p14:creationId xmlns:p14="http://schemas.microsoft.com/office/powerpoint/2010/main" xmlns="" val="19476733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4"/>
          <p:cNvSpPr>
            <a:spLocks noGrp="1" noRot="1" noChangeAspect="1" noChangeArrowheads="1" noTextEdit="1"/>
          </p:cNvSpPr>
          <p:nvPr>
            <p:ph type="sldImg" idx="2"/>
          </p:nvPr>
        </p:nvSpPr>
        <p:spPr bwMode="auto">
          <a:xfrm>
            <a:off x="987425" y="766763"/>
            <a:ext cx="5119688" cy="3840162"/>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46150" y="4862513"/>
            <a:ext cx="5207000" cy="3279775"/>
          </a:xfrm>
          <a:prstGeom prst="rect">
            <a:avLst/>
          </a:prstGeom>
          <a:noFill/>
          <a:ln w="12700">
            <a:noFill/>
            <a:miter lim="800000"/>
            <a:headEnd/>
            <a:tailEnd/>
          </a:ln>
          <a:effectLst/>
        </p:spPr>
        <p:txBody>
          <a:bodyPr vert="horz" wrap="square" lIns="94549" tIns="47274" rIns="94549" bIns="47274"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Tree>
    <p:extLst>
      <p:ext uri="{BB962C8B-B14F-4D97-AF65-F5344CB8AC3E}">
        <p14:creationId xmlns:p14="http://schemas.microsoft.com/office/powerpoint/2010/main" xmlns="" val="41483108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800" kern="1200">
        <a:solidFill>
          <a:schemeClr val="tx1"/>
        </a:solidFill>
        <a:latin typeface="Arial" charset="0"/>
        <a:ea typeface="+mn-ea"/>
        <a:cs typeface="+mn-cs"/>
      </a:defRPr>
    </a:lvl1pPr>
    <a:lvl2pPr marL="190500" algn="l" rtl="0" eaLnBrk="0" fontAlgn="base" hangingPunct="0">
      <a:spcBef>
        <a:spcPct val="30000"/>
      </a:spcBef>
      <a:spcAft>
        <a:spcPct val="0"/>
      </a:spcAft>
      <a:defRPr sz="800" kern="1200">
        <a:solidFill>
          <a:schemeClr val="tx1"/>
        </a:solidFill>
        <a:latin typeface="Arial" charset="0"/>
        <a:ea typeface="+mn-ea"/>
        <a:cs typeface="+mn-cs"/>
      </a:defRPr>
    </a:lvl2pPr>
    <a:lvl3pPr marL="381000" algn="l" rtl="0" eaLnBrk="0" fontAlgn="base" hangingPunct="0">
      <a:spcBef>
        <a:spcPct val="30000"/>
      </a:spcBef>
      <a:spcAft>
        <a:spcPct val="0"/>
      </a:spcAft>
      <a:defRPr sz="800" kern="1200">
        <a:solidFill>
          <a:schemeClr val="tx1"/>
        </a:solidFill>
        <a:latin typeface="Arial" charset="0"/>
        <a:ea typeface="+mn-ea"/>
        <a:cs typeface="+mn-cs"/>
      </a:defRPr>
    </a:lvl3pPr>
    <a:lvl4pPr marL="571500" algn="l" rtl="0" eaLnBrk="0" fontAlgn="base" hangingPunct="0">
      <a:spcBef>
        <a:spcPct val="30000"/>
      </a:spcBef>
      <a:spcAft>
        <a:spcPct val="0"/>
      </a:spcAft>
      <a:defRPr sz="800" kern="1200">
        <a:solidFill>
          <a:schemeClr val="tx1"/>
        </a:solidFill>
        <a:latin typeface="Arial" charset="0"/>
        <a:ea typeface="+mn-ea"/>
        <a:cs typeface="+mn-cs"/>
      </a:defRPr>
    </a:lvl4pPr>
    <a:lvl5pPr marL="762000" algn="l" rtl="0" eaLnBrk="0" fontAlgn="base" hangingPunct="0">
      <a:spcBef>
        <a:spcPct val="30000"/>
      </a:spcBef>
      <a:spcAft>
        <a:spcPct val="0"/>
      </a:spcAft>
      <a:defRPr sz="8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a:noFill/>
          <a:ln w="9525"/>
        </p:spPr>
        <p:txBody>
          <a:bodyPr/>
          <a:lstStyle/>
          <a:p>
            <a:endParaRPr lang="en-US"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4.xml"/><Relationship Id="rId4" Type="http://schemas.openxmlformats.org/officeDocument/2006/relationships/image" Target="../media/image1.jpe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grpSp>
        <p:nvGrpSpPr>
          <p:cNvPr id="5" name="Group 15"/>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7" name="Freeform 6"/>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a:solidFill>
                  <a:srgbClr val="FFFFFF"/>
                </a:solidFill>
              </a:defRPr>
            </a:lvl1pPr>
            <a:extLst/>
          </a:lstStyle>
          <a:p>
            <a:pPr>
              <a:defRPr/>
            </a:pPr>
            <a:fld id="{01552FAC-FF35-41F0-B579-1CF35C3C27C1}" type="datetimeFigureOut">
              <a:rPr lang="en-US"/>
              <a:pPr>
                <a:defRPr/>
              </a:pPr>
              <a:t>3/4/2018</a:t>
            </a:fld>
            <a:endParaRPr lang="en-US"/>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13" name="Slide Number Placeholder 26"/>
          <p:cNvSpPr>
            <a:spLocks noGrp="1"/>
          </p:cNvSpPr>
          <p:nvPr>
            <p:ph type="sldNum" sz="quarter" idx="12"/>
          </p:nvPr>
        </p:nvSpPr>
        <p:spPr/>
        <p:txBody>
          <a:bodyPr/>
          <a:lstStyle>
            <a:lvl1pPr>
              <a:defRPr>
                <a:solidFill>
                  <a:srgbClr val="FFFFFF"/>
                </a:solidFill>
              </a:defRPr>
            </a:lvl1pPr>
            <a:extLst/>
          </a:lstStyle>
          <a:p>
            <a:pPr>
              <a:defRPr/>
            </a:pPr>
            <a:fld id="{E649166E-E747-4D86-87B4-3CDDB583D25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GB"/>
          </a:p>
        </p:txBody>
      </p:sp>
      <p:sp>
        <p:nvSpPr>
          <p:cNvPr id="5" name="Footer Placeholder 21"/>
          <p:cNvSpPr>
            <a:spLocks noGrp="1"/>
          </p:cNvSpPr>
          <p:nvPr>
            <p:ph type="ftr" sz="quarter" idx="11"/>
          </p:nvPr>
        </p:nvSpPr>
        <p:spPr/>
        <p:txBody>
          <a:bodyPr/>
          <a:lstStyle>
            <a:lvl1pPr>
              <a:defRPr/>
            </a:lvl1pPr>
          </a:lstStyle>
          <a:p>
            <a:pPr>
              <a:defRPr/>
            </a:pPr>
            <a:r>
              <a:rPr lang="en-GB"/>
              <a:t>Rolls-Royce proprietary information</a:t>
            </a:r>
          </a:p>
        </p:txBody>
      </p:sp>
      <p:sp>
        <p:nvSpPr>
          <p:cNvPr id="6" name="Slide Number Placeholder 17"/>
          <p:cNvSpPr>
            <a:spLocks noGrp="1"/>
          </p:cNvSpPr>
          <p:nvPr>
            <p:ph type="sldNum" sz="quarter" idx="12"/>
          </p:nvPr>
        </p:nvSpPr>
        <p:spPr/>
        <p:txBody>
          <a:bodyPr/>
          <a:lstStyle>
            <a:lvl1pPr>
              <a:defRPr/>
            </a:lvl1pPr>
          </a:lstStyle>
          <a:p>
            <a:pPr>
              <a:defRPr/>
            </a:pPr>
            <a:fld id="{9F636032-0E8B-44C0-AEB4-3602686F6C3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GB"/>
          </a:p>
        </p:txBody>
      </p:sp>
      <p:sp>
        <p:nvSpPr>
          <p:cNvPr id="5" name="Footer Placeholder 21"/>
          <p:cNvSpPr>
            <a:spLocks noGrp="1"/>
          </p:cNvSpPr>
          <p:nvPr>
            <p:ph type="ftr" sz="quarter" idx="11"/>
          </p:nvPr>
        </p:nvSpPr>
        <p:spPr/>
        <p:txBody>
          <a:bodyPr/>
          <a:lstStyle>
            <a:lvl1pPr>
              <a:defRPr/>
            </a:lvl1pPr>
          </a:lstStyle>
          <a:p>
            <a:pPr>
              <a:defRPr/>
            </a:pPr>
            <a:r>
              <a:rPr lang="en-GB"/>
              <a:t>Rolls-Royce proprietary information</a:t>
            </a:r>
          </a:p>
        </p:txBody>
      </p:sp>
      <p:sp>
        <p:nvSpPr>
          <p:cNvPr id="6" name="Slide Number Placeholder 17"/>
          <p:cNvSpPr>
            <a:spLocks noGrp="1"/>
          </p:cNvSpPr>
          <p:nvPr>
            <p:ph type="sldNum" sz="quarter" idx="12"/>
          </p:nvPr>
        </p:nvSpPr>
        <p:spPr/>
        <p:txBody>
          <a:bodyPr/>
          <a:lstStyle>
            <a:lvl1pPr>
              <a:defRPr/>
            </a:lvl1pPr>
          </a:lstStyle>
          <a:p>
            <a:pPr>
              <a:defRPr/>
            </a:pPr>
            <a:fld id="{FC5EF573-8C5E-4640-9FCB-FD049A9C4496}"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endParaRPr lang="en-GB"/>
          </a:p>
        </p:txBody>
      </p:sp>
      <p:sp>
        <p:nvSpPr>
          <p:cNvPr id="5" name="Footer Placeholder 21"/>
          <p:cNvSpPr>
            <a:spLocks noGrp="1"/>
          </p:cNvSpPr>
          <p:nvPr>
            <p:ph type="ftr" sz="quarter" idx="11"/>
          </p:nvPr>
        </p:nvSpPr>
        <p:spPr/>
        <p:txBody>
          <a:bodyPr/>
          <a:lstStyle>
            <a:lvl1pPr>
              <a:defRPr/>
            </a:lvl1pPr>
          </a:lstStyle>
          <a:p>
            <a:pPr>
              <a:defRPr/>
            </a:pPr>
            <a:r>
              <a:rPr lang="en-GB"/>
              <a:t>Rolls-Royce proprietary information</a:t>
            </a:r>
          </a:p>
        </p:txBody>
      </p:sp>
      <p:sp>
        <p:nvSpPr>
          <p:cNvPr id="6" name="Slide Number Placeholder 17"/>
          <p:cNvSpPr>
            <a:spLocks noGrp="1"/>
          </p:cNvSpPr>
          <p:nvPr>
            <p:ph type="sldNum" sz="quarter" idx="12"/>
          </p:nvPr>
        </p:nvSpPr>
        <p:spPr/>
        <p:txBody>
          <a:bodyPr/>
          <a:lstStyle>
            <a:lvl1pPr>
              <a:defRPr/>
            </a:lvl1pPr>
          </a:lstStyle>
          <a:p>
            <a:pPr>
              <a:defRPr/>
            </a:pPr>
            <a:fld id="{67C878C2-B954-426B-99A9-C0134FB20CE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endParaRPr lang="en-GB"/>
          </a:p>
        </p:txBody>
      </p:sp>
      <p:sp>
        <p:nvSpPr>
          <p:cNvPr id="7" name="Footer Placeholder 4"/>
          <p:cNvSpPr>
            <a:spLocks noGrp="1"/>
          </p:cNvSpPr>
          <p:nvPr>
            <p:ph type="ftr" sz="quarter" idx="11"/>
          </p:nvPr>
        </p:nvSpPr>
        <p:spPr/>
        <p:txBody>
          <a:bodyPr/>
          <a:lstStyle>
            <a:lvl1pPr>
              <a:defRPr/>
            </a:lvl1pPr>
            <a:extLst/>
          </a:lstStyle>
          <a:p>
            <a:pPr>
              <a:defRPr/>
            </a:pPr>
            <a:r>
              <a:rPr lang="en-GB"/>
              <a:t>Rolls-Royce proprietary information</a:t>
            </a:r>
          </a:p>
        </p:txBody>
      </p:sp>
      <p:sp>
        <p:nvSpPr>
          <p:cNvPr id="8" name="Slide Number Placeholder 5"/>
          <p:cNvSpPr>
            <a:spLocks noGrp="1"/>
          </p:cNvSpPr>
          <p:nvPr>
            <p:ph type="sldNum" sz="quarter" idx="12"/>
          </p:nvPr>
        </p:nvSpPr>
        <p:spPr/>
        <p:txBody>
          <a:bodyPr/>
          <a:lstStyle>
            <a:lvl1pPr>
              <a:defRPr/>
            </a:lvl1pPr>
            <a:extLst/>
          </a:lstStyle>
          <a:p>
            <a:pPr>
              <a:defRPr/>
            </a:pPr>
            <a:fld id="{40565845-1DC9-4323-98FF-B51E0CA064B0}"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GB"/>
          </a:p>
        </p:txBody>
      </p:sp>
      <p:sp>
        <p:nvSpPr>
          <p:cNvPr id="6" name="Footer Placeholder 5"/>
          <p:cNvSpPr>
            <a:spLocks noGrp="1"/>
          </p:cNvSpPr>
          <p:nvPr>
            <p:ph type="ftr" sz="quarter" idx="11"/>
          </p:nvPr>
        </p:nvSpPr>
        <p:spPr/>
        <p:txBody>
          <a:bodyPr/>
          <a:lstStyle>
            <a:lvl1pPr>
              <a:defRPr/>
            </a:lvl1pPr>
            <a:extLst/>
          </a:lstStyle>
          <a:p>
            <a:pPr>
              <a:defRPr/>
            </a:pPr>
            <a:r>
              <a:rPr lang="en-GB"/>
              <a:t>Rolls-Royce proprietary information</a:t>
            </a:r>
          </a:p>
        </p:txBody>
      </p:sp>
      <p:sp>
        <p:nvSpPr>
          <p:cNvPr id="7" name="Slide Number Placeholder 6"/>
          <p:cNvSpPr>
            <a:spLocks noGrp="1"/>
          </p:cNvSpPr>
          <p:nvPr>
            <p:ph type="sldNum" sz="quarter" idx="12"/>
          </p:nvPr>
        </p:nvSpPr>
        <p:spPr/>
        <p:txBody>
          <a:bodyPr/>
          <a:lstStyle>
            <a:lvl1pPr>
              <a:defRPr/>
            </a:lvl1pPr>
            <a:extLst/>
          </a:lstStyle>
          <a:p>
            <a:pPr>
              <a:defRPr/>
            </a:pPr>
            <a:fld id="{AAD2795A-0AEB-409D-AAC7-B9B87349A8C7}"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endParaRPr lang="en-GB"/>
          </a:p>
        </p:txBody>
      </p:sp>
      <p:sp>
        <p:nvSpPr>
          <p:cNvPr id="8" name="Footer Placeholder 7"/>
          <p:cNvSpPr>
            <a:spLocks noGrp="1"/>
          </p:cNvSpPr>
          <p:nvPr>
            <p:ph type="ftr" sz="quarter" idx="11"/>
          </p:nvPr>
        </p:nvSpPr>
        <p:spPr/>
        <p:txBody>
          <a:bodyPr/>
          <a:lstStyle>
            <a:lvl1pPr>
              <a:defRPr/>
            </a:lvl1pPr>
            <a:extLst/>
          </a:lstStyle>
          <a:p>
            <a:pPr>
              <a:defRPr/>
            </a:pPr>
            <a:r>
              <a:rPr lang="en-GB"/>
              <a:t>Rolls-Royce proprietary information</a:t>
            </a:r>
          </a:p>
        </p:txBody>
      </p:sp>
      <p:sp>
        <p:nvSpPr>
          <p:cNvPr id="9" name="Slide Number Placeholder 8"/>
          <p:cNvSpPr>
            <a:spLocks noGrp="1"/>
          </p:cNvSpPr>
          <p:nvPr>
            <p:ph type="sldNum" sz="quarter" idx="12"/>
          </p:nvPr>
        </p:nvSpPr>
        <p:spPr/>
        <p:txBody>
          <a:bodyPr/>
          <a:lstStyle>
            <a:lvl1pPr>
              <a:defRPr/>
            </a:lvl1pPr>
            <a:extLst/>
          </a:lstStyle>
          <a:p>
            <a:pPr>
              <a:defRPr/>
            </a:pPr>
            <a:fld id="{5260D670-B362-43E7-A594-7675AB399A07}"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endParaRPr lang="en-GB"/>
          </a:p>
        </p:txBody>
      </p:sp>
      <p:sp>
        <p:nvSpPr>
          <p:cNvPr id="4" name="Footer Placeholder 3"/>
          <p:cNvSpPr>
            <a:spLocks noGrp="1"/>
          </p:cNvSpPr>
          <p:nvPr>
            <p:ph type="ftr" sz="quarter" idx="11"/>
          </p:nvPr>
        </p:nvSpPr>
        <p:spPr/>
        <p:txBody>
          <a:bodyPr/>
          <a:lstStyle>
            <a:lvl1pPr>
              <a:defRPr/>
            </a:lvl1pPr>
            <a:extLst/>
          </a:lstStyle>
          <a:p>
            <a:pPr>
              <a:defRPr/>
            </a:pPr>
            <a:r>
              <a:rPr lang="en-GB"/>
              <a:t>Rolls-Royce proprietary information</a:t>
            </a:r>
          </a:p>
        </p:txBody>
      </p:sp>
      <p:sp>
        <p:nvSpPr>
          <p:cNvPr id="5" name="Slide Number Placeholder 4"/>
          <p:cNvSpPr>
            <a:spLocks noGrp="1"/>
          </p:cNvSpPr>
          <p:nvPr>
            <p:ph type="sldNum" sz="quarter" idx="12"/>
          </p:nvPr>
        </p:nvSpPr>
        <p:spPr/>
        <p:txBody>
          <a:bodyPr/>
          <a:lstStyle>
            <a:lvl1pPr>
              <a:defRPr/>
            </a:lvl1pPr>
            <a:extLst/>
          </a:lstStyle>
          <a:p>
            <a:pPr>
              <a:defRPr/>
            </a:pPr>
            <a:fld id="{11D77AD4-09AA-44BD-9DF0-291DDA45B1F2}"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GB"/>
          </a:p>
        </p:txBody>
      </p:sp>
      <p:sp>
        <p:nvSpPr>
          <p:cNvPr id="3" name="Footer Placeholder 21"/>
          <p:cNvSpPr>
            <a:spLocks noGrp="1"/>
          </p:cNvSpPr>
          <p:nvPr>
            <p:ph type="ftr" sz="quarter" idx="11"/>
          </p:nvPr>
        </p:nvSpPr>
        <p:spPr/>
        <p:txBody>
          <a:bodyPr/>
          <a:lstStyle>
            <a:lvl1pPr>
              <a:defRPr/>
            </a:lvl1pPr>
          </a:lstStyle>
          <a:p>
            <a:pPr>
              <a:defRPr/>
            </a:pPr>
            <a:r>
              <a:rPr lang="en-GB"/>
              <a:t>Rolls-Royce proprietary information</a:t>
            </a:r>
          </a:p>
        </p:txBody>
      </p:sp>
      <p:sp>
        <p:nvSpPr>
          <p:cNvPr id="4" name="Slide Number Placeholder 17"/>
          <p:cNvSpPr>
            <a:spLocks noGrp="1"/>
          </p:cNvSpPr>
          <p:nvPr>
            <p:ph type="sldNum" sz="quarter" idx="12"/>
          </p:nvPr>
        </p:nvSpPr>
        <p:spPr/>
        <p:txBody>
          <a:bodyPr/>
          <a:lstStyle>
            <a:lvl1pPr>
              <a:defRPr/>
            </a:lvl1pPr>
          </a:lstStyle>
          <a:p>
            <a:pPr>
              <a:defRPr/>
            </a:pPr>
            <a:fld id="{9218DD47-B452-4771-A625-B96301B41246}"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GB"/>
          </a:p>
        </p:txBody>
      </p:sp>
      <p:sp>
        <p:nvSpPr>
          <p:cNvPr id="6" name="Footer Placeholder 5"/>
          <p:cNvSpPr>
            <a:spLocks noGrp="1"/>
          </p:cNvSpPr>
          <p:nvPr>
            <p:ph type="ftr" sz="quarter" idx="11"/>
          </p:nvPr>
        </p:nvSpPr>
        <p:spPr/>
        <p:txBody>
          <a:bodyPr/>
          <a:lstStyle>
            <a:lvl1pPr>
              <a:defRPr/>
            </a:lvl1pPr>
            <a:extLst/>
          </a:lstStyle>
          <a:p>
            <a:pPr>
              <a:defRPr/>
            </a:pPr>
            <a:r>
              <a:rPr lang="en-GB"/>
              <a:t>Rolls-Royce proprietary information</a:t>
            </a:r>
          </a:p>
        </p:txBody>
      </p:sp>
      <p:sp>
        <p:nvSpPr>
          <p:cNvPr id="7" name="Slide Number Placeholder 6"/>
          <p:cNvSpPr>
            <a:spLocks noGrp="1"/>
          </p:cNvSpPr>
          <p:nvPr>
            <p:ph type="sldNum" sz="quarter" idx="12"/>
          </p:nvPr>
        </p:nvSpPr>
        <p:spPr/>
        <p:txBody>
          <a:bodyPr/>
          <a:lstStyle>
            <a:lvl1pPr>
              <a:defRPr/>
            </a:lvl1pPr>
            <a:extLst/>
          </a:lstStyle>
          <a:p>
            <a:pPr>
              <a:defRPr/>
            </a:pPr>
            <a:fld id="{7381A8B3-37CA-48C9-B357-772F205EC052}"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5" name="Freeform 4"/>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6" name="Freeform 5"/>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7" name="Right Triangle 6"/>
          <p:cNvSpPr>
            <a:spLocks/>
          </p:cNvSpPr>
          <p:nvPr/>
        </p:nvSpPr>
        <p:spPr bwMode="auto">
          <a:xfrm>
            <a:off x="-6042" y="5791253"/>
            <a:ext cx="3402314" cy="1080868"/>
          </a:xfrm>
          <a:prstGeom prst="rtTriangle">
            <a:avLst/>
          </a:prstGeom>
          <a:blipFill>
            <a:blip r:embed="rId4"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8" name="Straight Connector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a:solidFill>
                  <a:schemeClr val="tx1"/>
                </a:solidFill>
              </a:defRPr>
            </a:lvl1pPr>
            <a:extLst/>
          </a:lstStyle>
          <a:p>
            <a:pPr>
              <a:defRPr/>
            </a:pPr>
            <a:endParaRPr lang="en-GB"/>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r>
              <a:rPr lang="en-GB"/>
              <a:t>Rolls-Royce proprietary information</a:t>
            </a:r>
          </a:p>
        </p:txBody>
      </p:sp>
      <p:sp>
        <p:nvSpPr>
          <p:cNvPr id="13" name="Slide Number Placeholder 6"/>
          <p:cNvSpPr>
            <a:spLocks noGrp="1"/>
          </p:cNvSpPr>
          <p:nvPr>
            <p:ph type="sldNum" sz="quarter" idx="12"/>
          </p:nvPr>
        </p:nvSpPr>
        <p:spPr/>
        <p:txBody>
          <a:bodyPr/>
          <a:lstStyle>
            <a:lvl1pPr>
              <a:defRPr>
                <a:solidFill>
                  <a:schemeClr val="tx1"/>
                </a:solidFill>
              </a:defRPr>
            </a:lvl1pPr>
            <a:extLst/>
          </a:lstStyle>
          <a:p>
            <a:pPr>
              <a:defRPr/>
            </a:pPr>
            <a:fld id="{702E8FC1-ADC2-4EED-BF04-051C33EF043F}"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Freef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12" name="Freeform 11"/>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latinLnBrk="0" hangingPunct="1">
              <a:defRPr kumimoji="0" sz="1000">
                <a:solidFill>
                  <a:schemeClr val="tx1"/>
                </a:solidFill>
              </a:defRPr>
            </a:lvl1pPr>
            <a:extLst/>
          </a:lstStyle>
          <a:p>
            <a:pPr>
              <a:defRPr/>
            </a:pPr>
            <a:endParaRPr lang="en-GB"/>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a:solidFill>
                  <a:schemeClr val="tx1"/>
                </a:solidFill>
              </a:defRPr>
            </a:lvl1pPr>
            <a:extLst/>
          </a:lstStyle>
          <a:p>
            <a:pPr>
              <a:defRPr/>
            </a:pPr>
            <a:r>
              <a:rPr lang="en-GB"/>
              <a:t>Rolls-Royce proprietary information</a:t>
            </a:r>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BC4ACDC4-72D7-46CF-B4CC-F08C53A1459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996" r:id="rId1"/>
    <p:sldLayoutId id="2147483992" r:id="rId2"/>
    <p:sldLayoutId id="2147483997" r:id="rId3"/>
    <p:sldLayoutId id="2147483998" r:id="rId4"/>
    <p:sldLayoutId id="2147483999" r:id="rId5"/>
    <p:sldLayoutId id="2147484000" r:id="rId6"/>
    <p:sldLayoutId id="2147483993" r:id="rId7"/>
    <p:sldLayoutId id="2147484001" r:id="rId8"/>
    <p:sldLayoutId id="2147484002" r:id="rId9"/>
    <p:sldLayoutId id="2147483994" r:id="rId10"/>
    <p:sldLayoutId id="2147483995" r:id="rId11"/>
  </p:sldLayoutIdLst>
  <p:hf sldNum="0" hdr="0" dt="0"/>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cid:image002.jpg@01CD23BA.60BF475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259" name="Group 43"/>
          <p:cNvGraphicFramePr>
            <a:graphicFrameLocks noGrp="1"/>
          </p:cNvGraphicFramePr>
          <p:nvPr>
            <p:extLst>
              <p:ext uri="{D42A27DB-BD31-4B8C-83A1-F6EECF244321}">
                <p14:modId xmlns:p14="http://schemas.microsoft.com/office/powerpoint/2010/main" xmlns="" val="1369087414"/>
              </p:ext>
            </p:extLst>
          </p:nvPr>
        </p:nvGraphicFramePr>
        <p:xfrm>
          <a:off x="127000" y="122238"/>
          <a:ext cx="8902700" cy="945933"/>
        </p:xfrm>
        <a:graphic>
          <a:graphicData uri="http://schemas.openxmlformats.org/drawingml/2006/table">
            <a:tbl>
              <a:tblPr/>
              <a:tblGrid>
                <a:gridCol w="2981325"/>
                <a:gridCol w="1468438"/>
                <a:gridCol w="3900487"/>
                <a:gridCol w="552450"/>
              </a:tblGrid>
              <a:tr h="377825">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dirty="0" smtClean="0">
                          <a:ln>
                            <a:noFill/>
                          </a:ln>
                          <a:solidFill>
                            <a:srgbClr val="FFFFFF"/>
                          </a:solidFill>
                          <a:effectLst/>
                          <a:latin typeface="Lucida Sans Unicode" pitchFamily="34" charset="0"/>
                          <a:cs typeface="Arial" pitchFamily="34" charset="0"/>
                        </a:rPr>
                        <a:t>HS&amp;E INCIDENT BULLETIN</a:t>
                      </a:r>
                    </a:p>
                  </a:txBody>
                  <a:tcPr marL="108000" marR="108000" marT="108000" marB="108000" anchor="ctr" horzOverflow="overflow">
                    <a:lnL>
                      <a:noFill/>
                    </a:lnL>
                    <a:lnR>
                      <a:noFill/>
                    </a:lnR>
                    <a:lnT>
                      <a:noFill/>
                    </a:lnT>
                    <a:lnB w="57150" cap="flat" cmpd="sng" algn="ctr">
                      <a:solidFill>
                        <a:schemeClr val="bg1"/>
                      </a:solidFill>
                      <a:prstDash val="solid"/>
                      <a:round/>
                      <a:headEnd type="none" w="med" len="med"/>
                      <a:tailEnd type="none" w="med" len="med"/>
                    </a:lnB>
                    <a:lnTlToBr>
                      <a:noFill/>
                    </a:lnTlToBr>
                    <a:lnBlToTr>
                      <a:noFill/>
                    </a:lnBlToTr>
                    <a:solidFill>
                      <a:srgbClr val="00B050"/>
                    </a:solid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dirty="0" smtClean="0">
                          <a:ln>
                            <a:noFill/>
                          </a:ln>
                          <a:solidFill>
                            <a:srgbClr val="FFFFFF"/>
                          </a:solidFill>
                          <a:effectLst/>
                          <a:latin typeface="Lucida Sans Unicode" pitchFamily="34" charset="0"/>
                          <a:cs typeface="Arial" pitchFamily="34" charset="0"/>
                        </a:rPr>
                        <a:t>1</a:t>
                      </a:r>
                      <a:r>
                        <a:rPr kumimoji="0" lang="en-GB" sz="1800" b="1" i="0" u="none" strike="noStrike" cap="none" normalizeH="0" baseline="30000" dirty="0" smtClean="0">
                          <a:ln>
                            <a:noFill/>
                          </a:ln>
                          <a:solidFill>
                            <a:srgbClr val="FFFFFF"/>
                          </a:solidFill>
                          <a:effectLst/>
                          <a:latin typeface="Lucida Sans Unicode" pitchFamily="34" charset="0"/>
                          <a:cs typeface="Arial" pitchFamily="34" charset="0"/>
                        </a:rPr>
                        <a:t>st</a:t>
                      </a:r>
                      <a:r>
                        <a:rPr kumimoji="0" lang="en-GB" sz="1800" b="1" i="0" u="none" strike="noStrike" cap="none" normalizeH="0" baseline="0" dirty="0" smtClean="0">
                          <a:ln>
                            <a:noFill/>
                          </a:ln>
                          <a:solidFill>
                            <a:srgbClr val="FFFFFF"/>
                          </a:solidFill>
                          <a:effectLst/>
                          <a:latin typeface="Lucida Sans Unicode" pitchFamily="34" charset="0"/>
                          <a:cs typeface="Arial" pitchFamily="34" charset="0"/>
                        </a:rPr>
                        <a:t>   half year 2017</a:t>
                      </a:r>
                    </a:p>
                  </a:txBody>
                  <a:tcPr marL="108000" marR="108000" marT="108000" marB="108000" anchor="ctr" horzOverflow="overflow">
                    <a:lnL>
                      <a:noFill/>
                    </a:lnL>
                    <a:lnR>
                      <a:noFill/>
                    </a:lnR>
                    <a:lnT>
                      <a:noFill/>
                    </a:lnT>
                    <a:lnB w="57150" cap="flat" cmpd="sng" algn="ctr">
                      <a:solidFill>
                        <a:schemeClr val="bg1"/>
                      </a:solidFill>
                      <a:prstDash val="solid"/>
                      <a:round/>
                      <a:headEnd type="none" w="med" len="med"/>
                      <a:tailEnd type="none" w="med" len="med"/>
                    </a:lnB>
                    <a:lnTlToBr>
                      <a:noFill/>
                    </a:lnTlToBr>
                    <a:lnBlToTr>
                      <a:noFill/>
                    </a:lnBlToTr>
                    <a:solidFill>
                      <a:srgbClr val="00B050"/>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dirty="0" smtClean="0">
                        <a:ln>
                          <a:noFill/>
                        </a:ln>
                        <a:solidFill>
                          <a:srgbClr val="FFFFFF"/>
                        </a:solidFill>
                        <a:effectLst/>
                        <a:latin typeface="Lucida Sans Unicode" pitchFamily="34" charset="0"/>
                        <a:cs typeface="Arial" pitchFamily="34" charset="0"/>
                      </a:endParaRPr>
                    </a:p>
                  </a:txBody>
                  <a:tcPr marL="108000" marR="108000" marT="108000" marB="108000" anchor="ctr" horzOverflow="overflow">
                    <a:lnL>
                      <a:noFill/>
                    </a:lnL>
                    <a:lnR>
                      <a:noFill/>
                    </a:lnR>
                    <a:lnT>
                      <a:noFill/>
                    </a:lnT>
                    <a:lnB w="57150" cap="flat" cmpd="sng" algn="ctr">
                      <a:solidFill>
                        <a:schemeClr val="bg1"/>
                      </a:solidFill>
                      <a:prstDash val="solid"/>
                      <a:round/>
                      <a:headEnd type="none" w="med" len="med"/>
                      <a:tailEnd type="none" w="med" len="med"/>
                    </a:lnB>
                    <a:lnTlToBr>
                      <a:noFill/>
                    </a:lnTlToBr>
                    <a:lnBlToTr>
                      <a:noFill/>
                    </a:lnBlToTr>
                    <a:solidFill>
                      <a:srgbClr val="00B050"/>
                    </a:solidFill>
                  </a:tcPr>
                </a:tc>
              </a:tr>
              <a:tr h="4556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dirty="0" err="1" smtClean="0">
                          <a:ln>
                            <a:noFill/>
                          </a:ln>
                          <a:solidFill>
                            <a:schemeClr val="bg1"/>
                          </a:solidFill>
                          <a:effectLst/>
                          <a:latin typeface="Lucida Sans Unicode" pitchFamily="34" charset="0"/>
                          <a:cs typeface="Arial" pitchFamily="34" charset="0"/>
                        </a:rPr>
                        <a:t>Muana</a:t>
                      </a:r>
                      <a:r>
                        <a:rPr kumimoji="0" lang="en-GB" sz="1400" b="1" i="0" u="none" strike="noStrike" cap="none" normalizeH="0" baseline="0" dirty="0" smtClean="0">
                          <a:ln>
                            <a:noFill/>
                          </a:ln>
                          <a:solidFill>
                            <a:schemeClr val="bg1"/>
                          </a:solidFill>
                          <a:effectLst/>
                          <a:latin typeface="Lucida Sans Unicode" pitchFamily="34" charset="0"/>
                          <a:cs typeface="Arial" pitchFamily="34" charset="0"/>
                        </a:rPr>
                        <a:t>, Brazil</a:t>
                      </a:r>
                    </a:p>
                  </a:txBody>
                  <a:tcPr marL="108000" marR="108000" marT="0" marB="0" anchor="ctr" horzOverflow="overflow">
                    <a:lnL>
                      <a:noFill/>
                    </a:lnL>
                    <a:lnR w="28575"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a:noFill/>
                    </a:lnB>
                    <a:lnTlToBr>
                      <a:noFill/>
                    </a:lnTlToBr>
                    <a:lnBlToTr>
                      <a:noFill/>
                    </a:lnBlToTr>
                    <a:solidFill>
                      <a:srgbClr val="00B050"/>
                    </a:solid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bg1"/>
                          </a:solidFill>
                          <a:effectLst/>
                          <a:latin typeface="Lucida Sans Unicode" pitchFamily="34" charset="0"/>
                          <a:cs typeface="Arial" pitchFamily="34" charset="0"/>
                        </a:rPr>
                        <a:t>Type of incident</a:t>
                      </a:r>
                      <a:r>
                        <a:rPr kumimoji="0" lang="en-GB" sz="1200" b="0" i="1" u="none" strike="noStrike" cap="none" normalizeH="0" baseline="0" dirty="0" smtClean="0">
                          <a:ln>
                            <a:noFill/>
                          </a:ln>
                          <a:solidFill>
                            <a:schemeClr val="bg1"/>
                          </a:solidFill>
                          <a:effectLst/>
                          <a:latin typeface="Lucida Sans Unicode" pitchFamily="34" charset="0"/>
                          <a:cs typeface="Arial" pitchFamily="34" charset="0"/>
                        </a:rPr>
                        <a:t> </a:t>
                      </a:r>
                      <a:r>
                        <a:rPr kumimoji="0" lang="en-GB" sz="1400" b="0" i="1" u="none" strike="noStrike" cap="none" normalizeH="0" baseline="0" dirty="0" smtClean="0">
                          <a:ln>
                            <a:noFill/>
                          </a:ln>
                          <a:solidFill>
                            <a:schemeClr val="bg1"/>
                          </a:solidFill>
                          <a:effectLst/>
                          <a:latin typeface="Lucida Sans Unicode" pitchFamily="34" charset="0"/>
                          <a:cs typeface="Arial" pitchFamily="34" charset="0"/>
                        </a:rPr>
                        <a:t>(Respiratory – Inhalation)</a:t>
                      </a:r>
                      <a:endParaRPr kumimoji="0" lang="en-GB" sz="1200" b="0" i="1" u="none" strike="noStrike" cap="none" normalizeH="0" baseline="0" dirty="0" smtClean="0">
                        <a:ln>
                          <a:noFill/>
                        </a:ln>
                        <a:solidFill>
                          <a:schemeClr val="bg1"/>
                        </a:solidFill>
                        <a:effectLst/>
                        <a:latin typeface="Lucida Sans Unicode" pitchFamily="34" charset="0"/>
                        <a:cs typeface="Arial" pitchFamily="34" charset="0"/>
                      </a:endParaRPr>
                    </a:p>
                  </a:txBody>
                  <a:tcPr marL="108000" marR="108000" marT="0" marB="0" anchor="ctr" horzOverflow="overflow">
                    <a:lnL w="28575" cap="flat" cmpd="sng" algn="ctr">
                      <a:solidFill>
                        <a:schemeClr val="bg1"/>
                      </a:solidFill>
                      <a:prstDash val="solid"/>
                      <a:round/>
                      <a:headEnd type="none" w="med" len="med"/>
                      <a:tailEnd type="none" w="med" len="med"/>
                    </a:lnL>
                    <a:lnR>
                      <a:noFill/>
                    </a:lnR>
                    <a:lnT w="57150" cap="flat" cmpd="sng" algn="ctr">
                      <a:solidFill>
                        <a:schemeClr val="bg1"/>
                      </a:solidFill>
                      <a:prstDash val="solid"/>
                      <a:round/>
                      <a:headEnd type="none" w="med" len="med"/>
                      <a:tailEnd type="none" w="med" len="med"/>
                    </a:lnT>
                    <a:lnB>
                      <a:noFill/>
                    </a:lnB>
                    <a:lnTlToBr>
                      <a:noFill/>
                    </a:lnTlToBr>
                    <a:lnBlToTr>
                      <a:noFill/>
                    </a:lnBlToTr>
                    <a:solidFill>
                      <a:srgbClr val="00B050"/>
                    </a:solidFill>
                  </a:tcPr>
                </a:tc>
                <a:tc hMerge="1">
                  <a:txBody>
                    <a:bodyPr/>
                    <a:lstStyle/>
                    <a:p>
                      <a:endParaRPr lang="en-US"/>
                    </a:p>
                  </a:txBody>
                  <a:tcPr/>
                </a:tc>
                <a:tc hMerge="1">
                  <a:txBody>
                    <a:bodyPr/>
                    <a:lstStyle/>
                    <a:p>
                      <a:endParaRPr lang="en-US"/>
                    </a:p>
                  </a:txBody>
                  <a:tcPr/>
                </a:tc>
              </a:tr>
            </a:tbl>
          </a:graphicData>
        </a:graphic>
      </p:graphicFrame>
      <p:pic>
        <p:nvPicPr>
          <p:cNvPr id="9247" name="Picture 35" descr="cid:image002.jpg@01CD23BA.60BF4750"/>
          <p:cNvPicPr>
            <a:picLocks noChangeAspect="1" noChangeArrowheads="1"/>
          </p:cNvPicPr>
          <p:nvPr/>
        </p:nvPicPr>
        <p:blipFill>
          <a:blip r:embed="rId3" r:link="rId4" cstate="print"/>
          <a:srcRect/>
          <a:stretch>
            <a:fillRect/>
          </a:stretch>
        </p:blipFill>
        <p:spPr bwMode="auto">
          <a:xfrm>
            <a:off x="4924425" y="5888038"/>
            <a:ext cx="3956050" cy="969962"/>
          </a:xfrm>
          <a:prstGeom prst="rect">
            <a:avLst/>
          </a:prstGeom>
          <a:noFill/>
          <a:ln w="9525">
            <a:noFill/>
            <a:miter lim="800000"/>
            <a:headEnd/>
            <a:tailEnd/>
          </a:ln>
        </p:spPr>
      </p:pic>
      <p:graphicFrame>
        <p:nvGraphicFramePr>
          <p:cNvPr id="5" name="Group 40"/>
          <p:cNvGraphicFramePr>
            <a:graphicFrameLocks noGrp="1"/>
          </p:cNvGraphicFramePr>
          <p:nvPr>
            <p:extLst>
              <p:ext uri="{D42A27DB-BD31-4B8C-83A1-F6EECF244321}">
                <p14:modId xmlns:p14="http://schemas.microsoft.com/office/powerpoint/2010/main" xmlns="" val="3496978346"/>
              </p:ext>
            </p:extLst>
          </p:nvPr>
        </p:nvGraphicFramePr>
        <p:xfrm>
          <a:off x="123825" y="1121193"/>
          <a:ext cx="8911891" cy="4768680"/>
        </p:xfrm>
        <a:graphic>
          <a:graphicData uri="http://schemas.openxmlformats.org/drawingml/2006/table">
            <a:tbl>
              <a:tblPr/>
              <a:tblGrid>
                <a:gridCol w="4508800"/>
                <a:gridCol w="4403091"/>
              </a:tblGrid>
              <a:tr h="28266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dirty="0" smtClean="0">
                          <a:ln>
                            <a:noFill/>
                          </a:ln>
                          <a:solidFill>
                            <a:schemeClr val="bg1"/>
                          </a:solidFill>
                          <a:effectLst/>
                          <a:latin typeface="Lucida Sans Unicode" pitchFamily="34" charset="0"/>
                          <a:cs typeface="Arial" pitchFamily="34" charset="0"/>
                        </a:rPr>
                        <a:t>Summary:</a:t>
                      </a:r>
                    </a:p>
                  </a:txBody>
                  <a:tcPr marL="9000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A7A9AC"/>
                    </a:solidFill>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dirty="0" smtClean="0">
                        <a:ln>
                          <a:noFill/>
                        </a:ln>
                        <a:solidFill>
                          <a:schemeClr val="tx1"/>
                        </a:solidFill>
                        <a:effectLst/>
                        <a:latin typeface="Lucida Sans Unicode"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dirty="0" smtClean="0">
                        <a:ln>
                          <a:noFill/>
                        </a:ln>
                        <a:solidFill>
                          <a:schemeClr val="tx1"/>
                        </a:solidFill>
                        <a:effectLst/>
                        <a:latin typeface="Lucida Sans Unicode" pitchFamily="34" charset="0"/>
                        <a:cs typeface="Arial" pitchFamily="34" charset="0"/>
                      </a:endParaRPr>
                    </a:p>
                  </a:txBody>
                  <a:tcPr marL="90000" marR="90000" marT="90000" marB="90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23349">
                <a:tc>
                  <a:txBody>
                    <a:bodyPr/>
                    <a:lstStyle/>
                    <a:p>
                      <a:r>
                        <a:rPr lang="en-US" sz="1200" dirty="0" smtClean="0"/>
                        <a:t>An employee was inspecting cables of an</a:t>
                      </a:r>
                      <a:r>
                        <a:rPr lang="en-US" sz="1200" baseline="0" dirty="0" smtClean="0"/>
                        <a:t> engine </a:t>
                      </a:r>
                      <a:r>
                        <a:rPr lang="en-US" sz="1200" dirty="0" smtClean="0"/>
                        <a:t>that had not been operating due to operational instability (safety protections were not working). The employee opened the container doors, switched off the battery safety key, and headed out to the panel to check the cables. After approx. 5 minutes, he noticed a smell, but continued working. Only when he felt a burning sensation in his eyes did he leave the area and walk around the container to see what was occurring. Then, </a:t>
                      </a:r>
                      <a:r>
                        <a:rPr lang="en-US" sz="1200" b="1" dirty="0" smtClean="0"/>
                        <a:t>he noticed vapor/smoke releasing from a sealed battery. The employee experienced dizziness, nausea and shortness of breath</a:t>
                      </a:r>
                      <a:r>
                        <a:rPr lang="en-US" sz="1200" dirty="0" smtClean="0"/>
                        <a:t>. The battery had no visual damage.</a:t>
                      </a:r>
                    </a:p>
                  </a:txBody>
                  <a:tcPr marL="90000" marR="90000" marT="90000" marB="90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r>
              <a:tr h="28266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smtClean="0">
                          <a:ln>
                            <a:noFill/>
                          </a:ln>
                          <a:solidFill>
                            <a:schemeClr val="bg1"/>
                          </a:solidFill>
                          <a:effectLst/>
                          <a:latin typeface="Lucida Sans Unicode" pitchFamily="34" charset="0"/>
                          <a:cs typeface="Arial" pitchFamily="34" charset="0"/>
                        </a:rPr>
                        <a:t>Root Causes</a:t>
                      </a:r>
                      <a:r>
                        <a:rPr kumimoji="0" lang="en-GB" sz="1000" b="1" i="0" u="none" strike="noStrike" cap="none" normalizeH="0" baseline="0" smtClean="0">
                          <a:ln>
                            <a:noFill/>
                          </a:ln>
                          <a:solidFill>
                            <a:schemeClr val="bg1"/>
                          </a:solidFill>
                          <a:effectLst/>
                          <a:latin typeface="Lucida Sans Unicode" pitchFamily="34" charset="0"/>
                          <a:cs typeface="Arial" pitchFamily="34" charset="0"/>
                        </a:rPr>
                        <a:t>:</a:t>
                      </a:r>
                    </a:p>
                  </a:txBody>
                  <a:tcPr marL="9000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A7A9A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dirty="0" smtClean="0">
                          <a:ln>
                            <a:noFill/>
                          </a:ln>
                          <a:solidFill>
                            <a:schemeClr val="bg1"/>
                          </a:solidFill>
                          <a:effectLst/>
                          <a:latin typeface="Lucida Sans Unicode" pitchFamily="34" charset="0"/>
                          <a:cs typeface="Arial" pitchFamily="34" charset="0"/>
                        </a:rPr>
                        <a:t>Actions Taken Thus Far: Next Steps</a:t>
                      </a:r>
                    </a:p>
                  </a:txBody>
                  <a:tcPr marL="9000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A7A9AC"/>
                    </a:solidFill>
                  </a:tcPr>
                </a:tc>
              </a:tr>
              <a:tr h="1789359">
                <a:tc>
                  <a:txBody>
                    <a:bodyPr/>
                    <a:lstStyle/>
                    <a:p>
                      <a:pPr marL="171450" indent="-171450">
                        <a:buFont typeface="Arial" panose="020B0604020202020204" pitchFamily="34" charset="0"/>
                        <a:buChar char="•"/>
                      </a:pPr>
                      <a:r>
                        <a:rPr lang="en-US" sz="1400" b="1" dirty="0" smtClean="0"/>
                        <a:t>Still under investigation.  </a:t>
                      </a:r>
                      <a:r>
                        <a:rPr lang="en-US" sz="1400" dirty="0" smtClean="0"/>
                        <a:t>The battery was sent to the manufacturer for technical testing. We are awaiting their response.   </a:t>
                      </a:r>
                      <a:endParaRPr lang="en-US" sz="1400" dirty="0">
                        <a:solidFill>
                          <a:schemeClr val="accent1"/>
                        </a:solidFill>
                      </a:endParaRPr>
                    </a:p>
                  </a:txBody>
                  <a:tcPr marL="90000" marR="90000" marT="90000" marB="90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1450" indent="-171450">
                        <a:buFont typeface="Arial" panose="020B0604020202020204" pitchFamily="34" charset="0"/>
                        <a:buChar char="•"/>
                      </a:pPr>
                      <a:r>
                        <a:rPr lang="en-US" sz="1200" dirty="0" smtClean="0"/>
                        <a:t>The employee removed clothing, washed his body and eyes and was taken to a nearby hospital to receive </a:t>
                      </a:r>
                      <a:r>
                        <a:rPr lang="pt-BR" sz="1200" dirty="0" err="1" smtClean="0"/>
                        <a:t>oxygen</a:t>
                      </a:r>
                      <a:r>
                        <a:rPr lang="pt-BR" sz="1200" dirty="0" smtClean="0"/>
                        <a:t>. </a:t>
                      </a:r>
                      <a:r>
                        <a:rPr lang="en-US" sz="1200" dirty="0" smtClean="0"/>
                        <a:t>  </a:t>
                      </a:r>
                    </a:p>
                    <a:p>
                      <a:pPr marL="171450" indent="-171450">
                        <a:buFont typeface="Arial" panose="020B0604020202020204" pitchFamily="34" charset="0"/>
                        <a:buChar char="•"/>
                      </a:pPr>
                      <a:r>
                        <a:rPr lang="en-US" sz="1200" dirty="0" smtClean="0"/>
                        <a:t>Review the existing risk assessment (HIRA) to ensure all potential hazards are identified with control measures.</a:t>
                      </a:r>
                    </a:p>
                    <a:p>
                      <a:pPr marL="171450" indent="-171450">
                        <a:buFont typeface="Arial" panose="020B0604020202020204" pitchFamily="34" charset="0"/>
                        <a:buChar char="•"/>
                      </a:pPr>
                      <a:r>
                        <a:rPr lang="en-US" sz="1200" dirty="0" smtClean="0"/>
                        <a:t>Refresh all employees on hazard identification awareness.</a:t>
                      </a:r>
                    </a:p>
                    <a:p>
                      <a:pPr marL="171450" indent="-171450">
                        <a:buFont typeface="Arial" panose="020B0604020202020204" pitchFamily="34" charset="0"/>
                        <a:buChar char="•"/>
                      </a:pPr>
                      <a:r>
                        <a:rPr lang="en-US" sz="1200" b="1" dirty="0" smtClean="0"/>
                        <a:t>Use current clamp meter to check power supply before starting any electrical activity.</a:t>
                      </a:r>
                    </a:p>
                    <a:p>
                      <a:pPr marL="171450" indent="-171450">
                        <a:buFont typeface="Arial" panose="020B0604020202020204" pitchFamily="34" charset="0"/>
                        <a:buChar char="•"/>
                      </a:pPr>
                      <a:r>
                        <a:rPr lang="en-US" sz="1200" dirty="0" smtClean="0"/>
                        <a:t>Use smoke detectors to reduce the risk of incidents.</a:t>
                      </a:r>
                      <a:endParaRPr lang="en-US" sz="1200" dirty="0"/>
                    </a:p>
                  </a:txBody>
                  <a:tcPr marL="9000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grpSp>
        <p:nvGrpSpPr>
          <p:cNvPr id="6" name="Group 5"/>
          <p:cNvGrpSpPr/>
          <p:nvPr/>
        </p:nvGrpSpPr>
        <p:grpSpPr>
          <a:xfrm>
            <a:off x="4736812" y="1250330"/>
            <a:ext cx="1728194" cy="1088308"/>
            <a:chOff x="6012160" y="1736813"/>
            <a:chExt cx="1425153" cy="936104"/>
          </a:xfrm>
        </p:grpSpPr>
        <p:pic>
          <p:nvPicPr>
            <p:cNvPr id="7" name="Imagem 8"/>
            <p:cNvPicPr/>
            <p:nvPr/>
          </p:nvPicPr>
          <p:blipFill>
            <a:blip r:embed="rId5" cstate="print">
              <a:extLst>
                <a:ext uri="{28A0092B-C50C-407E-A947-70E740481C1C}">
                  <a14:useLocalDpi xmlns:a14="http://schemas.microsoft.com/office/drawing/2010/main" xmlns="" val="0"/>
                </a:ext>
              </a:extLst>
            </a:blip>
            <a:stretch>
              <a:fillRect/>
            </a:stretch>
          </p:blipFill>
          <p:spPr>
            <a:xfrm>
              <a:off x="6012160" y="1736813"/>
              <a:ext cx="1425153" cy="936104"/>
            </a:xfrm>
            <a:prstGeom prst="rect">
              <a:avLst/>
            </a:prstGeom>
          </p:spPr>
        </p:pic>
        <p:cxnSp>
          <p:nvCxnSpPr>
            <p:cNvPr id="8" name="Conector de seta reta 4"/>
            <p:cNvCxnSpPr/>
            <p:nvPr/>
          </p:nvCxnSpPr>
          <p:spPr bwMode="auto">
            <a:xfrm flipH="1" flipV="1">
              <a:off x="7020272" y="2348880"/>
              <a:ext cx="288032" cy="216024"/>
            </a:xfrm>
            <a:prstGeom prst="straightConnector1">
              <a:avLst/>
            </a:prstGeom>
            <a:solidFill>
              <a:schemeClr val="tx2"/>
            </a:solidFill>
            <a:ln w="28575" cap="flat" cmpd="sng" algn="ctr">
              <a:solidFill>
                <a:srgbClr val="00B0F0"/>
              </a:solidFill>
              <a:prstDash val="solid"/>
              <a:round/>
              <a:headEnd type="none" w="med" len="med"/>
              <a:tailEnd type="arrow"/>
            </a:ln>
            <a:effectLst/>
            <a:extLst>
              <a:ext uri="{AF507438-7753-43E0-B8FC-AC1667EBCBE1}">
                <a14:hiddenEffects xmlns:a14="http://schemas.microsoft.com/office/drawing/2010/main" xmlns="">
                  <a:effectLst>
                    <a:outerShdw blurRad="63500" dist="35921" dir="2700000" algn="ctr" rotWithShape="0">
                      <a:schemeClr val="bg2"/>
                    </a:outerShdw>
                  </a:effectLst>
                </a14:hiddenEffects>
              </a:ext>
            </a:extLst>
          </p:spPr>
        </p:cxnSp>
      </p:grpSp>
      <p:pic>
        <p:nvPicPr>
          <p:cNvPr id="9" name="Espaço Reservado para Conteúdo 3"/>
          <p:cNvPicPr>
            <a:picLocks noGrp="1"/>
          </p:cNvPicPr>
          <p:nvPr>
            <p:ph idx="1"/>
          </p:nvPr>
        </p:nvPicPr>
        <p:blipFill>
          <a:blip r:embed="rId6" cstate="print">
            <a:extLst>
              <a:ext uri="{28A0092B-C50C-407E-A947-70E740481C1C}">
                <a14:useLocalDpi xmlns:a14="http://schemas.microsoft.com/office/drawing/2010/main" xmlns="" val="0"/>
              </a:ext>
            </a:extLst>
          </a:blip>
          <a:stretch>
            <a:fillRect/>
          </a:stretch>
        </p:blipFill>
        <p:spPr>
          <a:xfrm>
            <a:off x="4736813" y="2463875"/>
            <a:ext cx="1728192" cy="1088308"/>
          </a:xfrm>
          <a:prstGeom prst="rect">
            <a:avLst/>
          </a:prstGeom>
        </p:spPr>
      </p:pic>
      <p:grpSp>
        <p:nvGrpSpPr>
          <p:cNvPr id="10" name="Group 9"/>
          <p:cNvGrpSpPr/>
          <p:nvPr/>
        </p:nvGrpSpPr>
        <p:grpSpPr>
          <a:xfrm>
            <a:off x="7200410" y="1671450"/>
            <a:ext cx="1728193" cy="1143772"/>
            <a:chOff x="5997877" y="4437112"/>
            <a:chExt cx="1526452" cy="1080120"/>
          </a:xfrm>
        </p:grpSpPr>
        <p:pic>
          <p:nvPicPr>
            <p:cNvPr id="11" name="Imagem 16"/>
            <p:cNvPicPr/>
            <p:nvPr/>
          </p:nvPicPr>
          <p:blipFill>
            <a:blip r:embed="rId7" cstate="print">
              <a:extLst>
                <a:ext uri="{28A0092B-C50C-407E-A947-70E740481C1C}">
                  <a14:useLocalDpi xmlns:a14="http://schemas.microsoft.com/office/drawing/2010/main" xmlns="" val="0"/>
                </a:ext>
              </a:extLst>
            </a:blip>
            <a:stretch>
              <a:fillRect/>
            </a:stretch>
          </p:blipFill>
          <p:spPr>
            <a:xfrm>
              <a:off x="5997877" y="4437112"/>
              <a:ext cx="1526452" cy="1080120"/>
            </a:xfrm>
            <a:prstGeom prst="rect">
              <a:avLst/>
            </a:prstGeom>
          </p:spPr>
        </p:pic>
        <p:sp>
          <p:nvSpPr>
            <p:cNvPr id="12" name="Elipse 19"/>
            <p:cNvSpPr/>
            <p:nvPr/>
          </p:nvSpPr>
          <p:spPr bwMode="auto">
            <a:xfrm>
              <a:off x="6581082" y="4835238"/>
              <a:ext cx="511197" cy="393961"/>
            </a:xfrm>
            <a:prstGeom prst="ellipse">
              <a:avLst/>
            </a:prstGeom>
            <a:noFill/>
            <a:ln w="28575">
              <a:solidFill>
                <a:srgbClr val="00B0F0"/>
              </a:solidFill>
            </a:ln>
            <a:effectLst/>
            <a:extLst/>
          </p:spPr>
          <p:txBody>
            <a:bodyPr wrap="square" lIns="108000" tIns="54000" rIns="108000" bIns="54000" numCol="1" spcCol="72000" rtlCol="0" anchor="ctr">
              <a:noAutofit/>
            </a:bodyPr>
            <a:lstStyle/>
            <a:p>
              <a:pPr algn="ctr">
                <a:lnSpc>
                  <a:spcPct val="110000"/>
                </a:lnSpc>
                <a:spcBef>
                  <a:spcPct val="0"/>
                </a:spcBef>
                <a:buFont typeface="Wingdings" charset="0"/>
                <a:buNone/>
              </a:pPr>
              <a:endParaRPr lang="pt-BR" b="1" dirty="0" smtClean="0">
                <a:solidFill>
                  <a:srgbClr val="000000"/>
                </a:solidFill>
              </a:endParaRPr>
            </a:p>
          </p:txBody>
        </p:sp>
      </p:grpSp>
      <p:sp>
        <p:nvSpPr>
          <p:cNvPr id="13" name="CaixaDeTexto 1"/>
          <p:cNvSpPr txBox="1"/>
          <p:nvPr/>
        </p:nvSpPr>
        <p:spPr>
          <a:xfrm>
            <a:off x="6465006" y="1250330"/>
            <a:ext cx="687276" cy="761747"/>
          </a:xfrm>
          <a:prstGeom prst="rect">
            <a:avLst/>
          </a:prstGeom>
          <a:noFill/>
        </p:spPr>
        <p:txBody>
          <a:bodyPr wrap="square" lIns="0" tIns="0" rIns="0" bIns="0" rtlCol="0">
            <a:spAutoFit/>
          </a:bodyPr>
          <a:lstStyle/>
          <a:p>
            <a:pPr>
              <a:lnSpc>
                <a:spcPct val="110000"/>
              </a:lnSpc>
              <a:spcBef>
                <a:spcPts val="0"/>
              </a:spcBef>
            </a:pPr>
            <a:r>
              <a:rPr lang="pt-BR" sz="900" dirty="0" smtClean="0">
                <a:solidFill>
                  <a:srgbClr val="000000"/>
                </a:solidFill>
              </a:rPr>
              <a:t>Container </a:t>
            </a:r>
            <a:r>
              <a:rPr lang="pt-BR" sz="900" dirty="0" err="1" smtClean="0">
                <a:solidFill>
                  <a:srgbClr val="000000"/>
                </a:solidFill>
              </a:rPr>
              <a:t>of</a:t>
            </a:r>
            <a:r>
              <a:rPr lang="pt-BR" sz="900" dirty="0" smtClean="0">
                <a:solidFill>
                  <a:srgbClr val="000000"/>
                </a:solidFill>
              </a:rPr>
              <a:t> </a:t>
            </a:r>
            <a:r>
              <a:rPr lang="pt-BR" sz="900" dirty="0" err="1" smtClean="0">
                <a:solidFill>
                  <a:srgbClr val="000000"/>
                </a:solidFill>
              </a:rPr>
              <a:t>the</a:t>
            </a:r>
            <a:r>
              <a:rPr lang="pt-BR" sz="900" dirty="0" smtClean="0">
                <a:solidFill>
                  <a:srgbClr val="000000"/>
                </a:solidFill>
              </a:rPr>
              <a:t> </a:t>
            </a:r>
            <a:r>
              <a:rPr lang="pt-BR" sz="900" dirty="0" err="1" smtClean="0">
                <a:solidFill>
                  <a:srgbClr val="000000"/>
                </a:solidFill>
              </a:rPr>
              <a:t>engine</a:t>
            </a:r>
            <a:r>
              <a:rPr lang="pt-BR" sz="900" dirty="0" smtClean="0">
                <a:solidFill>
                  <a:srgbClr val="000000"/>
                </a:solidFill>
              </a:rPr>
              <a:t> – The </a:t>
            </a:r>
            <a:r>
              <a:rPr lang="pt-BR" sz="900" dirty="0" err="1" smtClean="0">
                <a:solidFill>
                  <a:srgbClr val="000000"/>
                </a:solidFill>
              </a:rPr>
              <a:t>batteries</a:t>
            </a:r>
            <a:r>
              <a:rPr lang="pt-BR" sz="900" dirty="0" smtClean="0">
                <a:solidFill>
                  <a:srgbClr val="000000"/>
                </a:solidFill>
              </a:rPr>
              <a:t> </a:t>
            </a:r>
            <a:r>
              <a:rPr lang="pt-BR" sz="900" dirty="0" err="1" smtClean="0">
                <a:solidFill>
                  <a:srgbClr val="000000"/>
                </a:solidFill>
              </a:rPr>
              <a:t>sit</a:t>
            </a:r>
            <a:r>
              <a:rPr lang="pt-BR" sz="900" dirty="0" smtClean="0">
                <a:solidFill>
                  <a:srgbClr val="000000"/>
                </a:solidFill>
              </a:rPr>
              <a:t> in front </a:t>
            </a:r>
            <a:r>
              <a:rPr lang="pt-BR" sz="900" dirty="0" err="1" smtClean="0">
                <a:solidFill>
                  <a:srgbClr val="000000"/>
                </a:solidFill>
              </a:rPr>
              <a:t>of</a:t>
            </a:r>
            <a:r>
              <a:rPr lang="pt-BR" sz="900" dirty="0" smtClean="0">
                <a:solidFill>
                  <a:srgbClr val="000000"/>
                </a:solidFill>
              </a:rPr>
              <a:t> </a:t>
            </a:r>
            <a:r>
              <a:rPr lang="pt-BR" sz="900" dirty="0" err="1" smtClean="0">
                <a:solidFill>
                  <a:srgbClr val="000000"/>
                </a:solidFill>
              </a:rPr>
              <a:t>the</a:t>
            </a:r>
            <a:r>
              <a:rPr lang="pt-BR" sz="900" dirty="0" smtClean="0">
                <a:solidFill>
                  <a:srgbClr val="000000"/>
                </a:solidFill>
              </a:rPr>
              <a:t> </a:t>
            </a:r>
            <a:r>
              <a:rPr lang="pt-BR" sz="900" dirty="0" err="1" smtClean="0">
                <a:solidFill>
                  <a:srgbClr val="000000"/>
                </a:solidFill>
              </a:rPr>
              <a:t>door</a:t>
            </a:r>
            <a:endParaRPr lang="pt-BR" sz="900" dirty="0" smtClean="0">
              <a:solidFill>
                <a:srgbClr val="000000"/>
              </a:solidFill>
            </a:endParaRPr>
          </a:p>
        </p:txBody>
      </p:sp>
      <p:sp>
        <p:nvSpPr>
          <p:cNvPr id="14" name="CaixaDeTexto 11"/>
          <p:cNvSpPr txBox="1"/>
          <p:nvPr/>
        </p:nvSpPr>
        <p:spPr>
          <a:xfrm>
            <a:off x="6465005" y="2475262"/>
            <a:ext cx="687277" cy="1066446"/>
          </a:xfrm>
          <a:prstGeom prst="rect">
            <a:avLst/>
          </a:prstGeom>
          <a:noFill/>
        </p:spPr>
        <p:txBody>
          <a:bodyPr wrap="square" lIns="0" tIns="0" rIns="0" bIns="0" rtlCol="0">
            <a:spAutoFit/>
          </a:bodyPr>
          <a:lstStyle/>
          <a:p>
            <a:pPr>
              <a:lnSpc>
                <a:spcPct val="110000"/>
              </a:lnSpc>
              <a:spcBef>
                <a:spcPts val="0"/>
              </a:spcBef>
            </a:pPr>
            <a:r>
              <a:rPr lang="pt-BR" sz="900" dirty="0" err="1" smtClean="0">
                <a:solidFill>
                  <a:srgbClr val="000000"/>
                </a:solidFill>
              </a:rPr>
              <a:t>Damaged</a:t>
            </a:r>
            <a:r>
              <a:rPr lang="pt-BR" sz="900" dirty="0" smtClean="0">
                <a:solidFill>
                  <a:srgbClr val="000000"/>
                </a:solidFill>
              </a:rPr>
              <a:t> </a:t>
            </a:r>
            <a:r>
              <a:rPr lang="pt-BR" sz="900" dirty="0" err="1" smtClean="0">
                <a:solidFill>
                  <a:srgbClr val="000000"/>
                </a:solidFill>
              </a:rPr>
              <a:t>battery</a:t>
            </a:r>
            <a:r>
              <a:rPr lang="pt-BR" sz="900" dirty="0" smtClean="0">
                <a:solidFill>
                  <a:srgbClr val="000000"/>
                </a:solidFill>
              </a:rPr>
              <a:t>; </a:t>
            </a:r>
            <a:r>
              <a:rPr lang="pt-BR" sz="900" dirty="0" err="1" smtClean="0">
                <a:solidFill>
                  <a:srgbClr val="000000"/>
                </a:solidFill>
              </a:rPr>
              <a:t>right</a:t>
            </a:r>
            <a:r>
              <a:rPr lang="pt-BR" sz="900" dirty="0" smtClean="0">
                <a:solidFill>
                  <a:srgbClr val="000000"/>
                </a:solidFill>
              </a:rPr>
              <a:t> </a:t>
            </a:r>
            <a:r>
              <a:rPr lang="pt-BR" sz="900" dirty="0" err="1" smtClean="0">
                <a:solidFill>
                  <a:srgbClr val="000000"/>
                </a:solidFill>
              </a:rPr>
              <a:t>side</a:t>
            </a:r>
            <a:r>
              <a:rPr lang="pt-BR" sz="900" dirty="0" smtClean="0">
                <a:solidFill>
                  <a:srgbClr val="000000"/>
                </a:solidFill>
              </a:rPr>
              <a:t> </a:t>
            </a:r>
            <a:r>
              <a:rPr lang="pt-BR" sz="900" dirty="0" err="1" smtClean="0">
                <a:solidFill>
                  <a:srgbClr val="000000"/>
                </a:solidFill>
              </a:rPr>
              <a:t>valve</a:t>
            </a:r>
            <a:r>
              <a:rPr lang="pt-BR" sz="900" dirty="0" smtClean="0">
                <a:solidFill>
                  <a:srgbClr val="000000"/>
                </a:solidFill>
              </a:rPr>
              <a:t> </a:t>
            </a:r>
            <a:r>
              <a:rPr lang="pt-BR" sz="900" dirty="0" err="1" smtClean="0">
                <a:solidFill>
                  <a:srgbClr val="000000"/>
                </a:solidFill>
              </a:rPr>
              <a:t>that</a:t>
            </a:r>
            <a:r>
              <a:rPr lang="pt-BR" sz="900" dirty="0" smtClean="0">
                <a:solidFill>
                  <a:srgbClr val="000000"/>
                </a:solidFill>
              </a:rPr>
              <a:t> </a:t>
            </a:r>
            <a:r>
              <a:rPr lang="pt-BR" sz="900" dirty="0" err="1" smtClean="0">
                <a:solidFill>
                  <a:srgbClr val="000000"/>
                </a:solidFill>
              </a:rPr>
              <a:t>reportedly</a:t>
            </a:r>
            <a:r>
              <a:rPr lang="pt-BR" sz="900" dirty="0" smtClean="0">
                <a:solidFill>
                  <a:srgbClr val="000000"/>
                </a:solidFill>
              </a:rPr>
              <a:t> </a:t>
            </a:r>
            <a:r>
              <a:rPr lang="pt-BR" sz="900" dirty="0" err="1" smtClean="0">
                <a:solidFill>
                  <a:srgbClr val="000000"/>
                </a:solidFill>
              </a:rPr>
              <a:t>released</a:t>
            </a:r>
            <a:r>
              <a:rPr lang="pt-BR" sz="900" dirty="0" smtClean="0">
                <a:solidFill>
                  <a:srgbClr val="000000"/>
                </a:solidFill>
              </a:rPr>
              <a:t> </a:t>
            </a:r>
            <a:r>
              <a:rPr lang="pt-BR" sz="900" dirty="0" err="1" smtClean="0">
                <a:solidFill>
                  <a:srgbClr val="000000"/>
                </a:solidFill>
              </a:rPr>
              <a:t>the</a:t>
            </a:r>
            <a:r>
              <a:rPr lang="pt-BR" sz="900" dirty="0" smtClean="0">
                <a:solidFill>
                  <a:srgbClr val="000000"/>
                </a:solidFill>
              </a:rPr>
              <a:t> vapor </a:t>
            </a:r>
          </a:p>
        </p:txBody>
      </p:sp>
      <p:sp>
        <p:nvSpPr>
          <p:cNvPr id="15" name="CaixaDeTexto 20"/>
          <p:cNvSpPr txBox="1"/>
          <p:nvPr/>
        </p:nvSpPr>
        <p:spPr>
          <a:xfrm>
            <a:off x="7539488" y="2869277"/>
            <a:ext cx="1075124" cy="304699"/>
          </a:xfrm>
          <a:prstGeom prst="rect">
            <a:avLst/>
          </a:prstGeom>
          <a:noFill/>
        </p:spPr>
        <p:txBody>
          <a:bodyPr wrap="square" lIns="0" tIns="0" rIns="0" bIns="0" rtlCol="0">
            <a:spAutoFit/>
          </a:bodyPr>
          <a:lstStyle/>
          <a:p>
            <a:pPr>
              <a:lnSpc>
                <a:spcPct val="110000"/>
              </a:lnSpc>
              <a:spcBef>
                <a:spcPts val="0"/>
              </a:spcBef>
            </a:pPr>
            <a:r>
              <a:rPr lang="pt-BR" sz="900" dirty="0" err="1" smtClean="0">
                <a:solidFill>
                  <a:srgbClr val="000000"/>
                </a:solidFill>
              </a:rPr>
              <a:t>Battery</a:t>
            </a:r>
            <a:r>
              <a:rPr lang="pt-BR" sz="900" dirty="0" smtClean="0">
                <a:solidFill>
                  <a:srgbClr val="000000"/>
                </a:solidFill>
              </a:rPr>
              <a:t> </a:t>
            </a:r>
            <a:r>
              <a:rPr lang="pt-BR" sz="900" dirty="0" err="1">
                <a:solidFill>
                  <a:srgbClr val="000000"/>
                </a:solidFill>
              </a:rPr>
              <a:t>s</a:t>
            </a:r>
            <a:r>
              <a:rPr lang="pt-BR" sz="900" dirty="0" err="1" smtClean="0">
                <a:solidFill>
                  <a:srgbClr val="000000"/>
                </a:solidFill>
              </a:rPr>
              <a:t>afety</a:t>
            </a:r>
            <a:r>
              <a:rPr lang="pt-BR" sz="900" dirty="0" smtClean="0">
                <a:solidFill>
                  <a:srgbClr val="000000"/>
                </a:solidFill>
              </a:rPr>
              <a:t> </a:t>
            </a:r>
            <a:r>
              <a:rPr lang="pt-BR" sz="900" dirty="0" err="1" smtClean="0">
                <a:solidFill>
                  <a:srgbClr val="000000"/>
                </a:solidFill>
              </a:rPr>
              <a:t>key</a:t>
            </a:r>
            <a:r>
              <a:rPr lang="pt-BR" sz="900" dirty="0" smtClean="0">
                <a:solidFill>
                  <a:srgbClr val="000000"/>
                </a:solidFill>
              </a:rPr>
              <a:t> – </a:t>
            </a:r>
            <a:r>
              <a:rPr lang="pt-BR" sz="900" dirty="0" err="1" smtClean="0">
                <a:solidFill>
                  <a:srgbClr val="000000"/>
                </a:solidFill>
              </a:rPr>
              <a:t>on</a:t>
            </a:r>
            <a:r>
              <a:rPr lang="pt-BR" sz="900" dirty="0" smtClean="0">
                <a:solidFill>
                  <a:srgbClr val="000000"/>
                </a:solidFill>
              </a:rPr>
              <a:t> </a:t>
            </a:r>
            <a:r>
              <a:rPr lang="pt-BR" sz="900" dirty="0" err="1" smtClean="0">
                <a:solidFill>
                  <a:srgbClr val="000000"/>
                </a:solidFill>
              </a:rPr>
              <a:t>the</a:t>
            </a:r>
            <a:r>
              <a:rPr lang="pt-BR" sz="900" dirty="0" smtClean="0">
                <a:solidFill>
                  <a:srgbClr val="000000"/>
                </a:solidFill>
              </a:rPr>
              <a:t> open position </a:t>
            </a:r>
          </a:p>
        </p:txBody>
      </p:sp>
    </p:spTree>
    <p:extLst>
      <p:ext uri="{BB962C8B-B14F-4D97-AF65-F5344CB8AC3E}">
        <p14:creationId xmlns:p14="http://schemas.microsoft.com/office/powerpoint/2010/main" xmlns="" val="3879200499"/>
      </p:ext>
    </p:extLst>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ppt/theme/themeOverride2.xml><?xml version="1.0" encoding="utf-8"?>
<a:themeOverride xmlns:a="http://schemas.openxmlformats.org/drawingml/2006/main">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ppt/theme/themeOverride3.xml><?xml version="1.0" encoding="utf-8"?>
<a:themeOverride xmlns:a="http://schemas.openxmlformats.org/drawingml/2006/main">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ppt/theme/themeOverride4.xml><?xml version="1.0" encoding="utf-8"?>
<a:themeOverride xmlns:a="http://schemas.openxmlformats.org/drawingml/2006/main">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docProps/app.xml><?xml version="1.0" encoding="utf-8"?>
<Properties xmlns="http://schemas.openxmlformats.org/officeDocument/2006/extended-properties" xmlns:vt="http://schemas.openxmlformats.org/officeDocument/2006/docPropsVTypes">
  <Template>Concourse</Template>
  <TotalTime>109</TotalTime>
  <Words>216</Words>
  <Application>Microsoft Office PowerPoint</Application>
  <PresentationFormat>On-screen Show (4:3)</PresentationFormat>
  <Paragraphs>17</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Concourse</vt:lpstr>
      <vt:lpstr>Slide 1</vt:lpstr>
    </vt:vector>
  </TitlesOfParts>
  <Company>Rolls-Royce plc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Rolls Royce</dc:creator>
  <dc:description>Developed by Operandi Limited</dc:description>
  <cp:lastModifiedBy>dell</cp:lastModifiedBy>
  <cp:revision>480</cp:revision>
  <cp:lastPrinted>2003-11-04T16:53:27Z</cp:lastPrinted>
  <dcterms:created xsi:type="dcterms:W3CDTF">2004-01-23T18:06:09Z</dcterms:created>
  <dcterms:modified xsi:type="dcterms:W3CDTF">2018-03-04T17:19:19Z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-1341343339</vt:i4>
  </property>
  <property fmtid="{D5CDD505-2E9C-101B-9397-08002B2CF9AE}" pid="3" name="_NewReviewCycle">
    <vt:lpwstr/>
  </property>
  <property fmtid="{D5CDD505-2E9C-101B-9397-08002B2CF9AE}" pid="4" name="_EmailSubject">
    <vt:lpwstr>ICAAMC - Health &amp; Safety Forum  - request to report HS&amp;E  Lost Time Incidents </vt:lpwstr>
  </property>
  <property fmtid="{D5CDD505-2E9C-101B-9397-08002B2CF9AE}" pid="5" name="_AuthorEmail">
    <vt:lpwstr>jean.edwards@siemens.com</vt:lpwstr>
  </property>
  <property fmtid="{D5CDD505-2E9C-101B-9397-08002B2CF9AE}" pid="6" name="_AuthorEmailDisplayName">
    <vt:lpwstr>Edwards, Jean (PG DR GO EHS STR)</vt:lpwstr>
  </property>
</Properties>
</file>